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24"/>
  </p:notesMasterIdLst>
  <p:sldIdLst>
    <p:sldId id="306" r:id="rId5"/>
    <p:sldId id="307" r:id="rId6"/>
    <p:sldId id="308" r:id="rId7"/>
    <p:sldId id="309" r:id="rId8"/>
    <p:sldId id="295" r:id="rId9"/>
    <p:sldId id="314" r:id="rId10"/>
    <p:sldId id="310" r:id="rId11"/>
    <p:sldId id="315" r:id="rId12"/>
    <p:sldId id="303" r:id="rId13"/>
    <p:sldId id="305" r:id="rId14"/>
    <p:sldId id="304" r:id="rId15"/>
    <p:sldId id="316" r:id="rId16"/>
    <p:sldId id="317" r:id="rId17"/>
    <p:sldId id="311" r:id="rId18"/>
    <p:sldId id="319" r:id="rId19"/>
    <p:sldId id="320" r:id="rId20"/>
    <p:sldId id="318" r:id="rId21"/>
    <p:sldId id="321" r:id="rId22"/>
    <p:sldId id="31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967" autoAdjust="0"/>
  </p:normalViewPr>
  <p:slideViewPr>
    <p:cSldViewPr snapToGrid="0">
      <p:cViewPr varScale="1">
        <p:scale>
          <a:sx n="76" d="100"/>
          <a:sy n="76" d="100"/>
        </p:scale>
        <p:origin x="946" y="48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11/21/2023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9947" y="960120"/>
            <a:ext cx="6272784" cy="1971084"/>
          </a:xfrm>
        </p:spPr>
        <p:txBody>
          <a:bodyPr/>
          <a:lstStyle/>
          <a:p>
            <a:r>
              <a:rPr lang="en-US" dirty="0"/>
              <a:t>FINANCE AND risk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PRITHVIRAJ </a:t>
            </a:r>
            <a:r>
              <a:rPr lang="en-US" dirty="0"/>
              <a:t>P</a:t>
            </a:r>
            <a:r>
              <a:rPr lang="en-US" sz="2000" dirty="0">
                <a:solidFill>
                  <a:schemeClr val="bg1"/>
                </a:solidFill>
              </a:rPr>
              <a:t>ATIL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528C865-174F-85A4-4206-E60740B96497}"/>
              </a:ext>
            </a:extLst>
          </p:cNvPr>
          <p:cNvSpPr txBox="1">
            <a:spLocks/>
          </p:cNvSpPr>
          <p:nvPr/>
        </p:nvSpPr>
        <p:spPr>
          <a:xfrm>
            <a:off x="838200" y="345057"/>
            <a:ext cx="10515600" cy="656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15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Pharma &amp; Healthcare Sector</a:t>
            </a:r>
            <a:endParaRPr kumimoji="0" lang="en-US" sz="2800" b="0" i="0" u="none" strike="noStrike" kern="1200" cap="all" spc="15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enorite"/>
              <a:ea typeface="+mj-ea"/>
              <a:cs typeface="+mj-cs"/>
            </a:endParaRPr>
          </a:p>
        </p:txBody>
      </p:sp>
      <p:pic>
        <p:nvPicPr>
          <p:cNvPr id="21" name="object 5">
            <a:extLst>
              <a:ext uri="{FF2B5EF4-FFF2-40B4-BE49-F238E27FC236}">
                <a16:creationId xmlns:a16="http://schemas.microsoft.com/office/drawing/2014/main" id="{AC54524E-B3AB-51C8-4BE0-6859326CCC9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001706"/>
            <a:ext cx="5980604" cy="536894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5B4D226-1AAF-187A-7D77-1E448CBBCD79}"/>
              </a:ext>
            </a:extLst>
          </p:cNvPr>
          <p:cNvSpPr txBox="1"/>
          <p:nvPr/>
        </p:nvSpPr>
        <p:spPr>
          <a:xfrm>
            <a:off x="6901133" y="1949570"/>
            <a:ext cx="517195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The Pharma &amp; Health care sector experienced a significant crisis due to the COVID-19 pandemic in March 2020.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This sector has demonstrated remarkable recovery since then.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Notably,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United Health 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and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Johnson &amp; Johnson 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have shown strong performance compared to the S&amp;P Index.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Conversely,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Bausch Health 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has consistently underperformed in comparison to other stocks in the same sector.</a:t>
            </a:r>
          </a:p>
          <a:p>
            <a:endParaRPr lang="en-IN" dirty="0">
              <a:solidFill>
                <a:prstClr val="black"/>
              </a:solidFill>
              <a:latin typeface="Tenorite"/>
            </a:endParaRPr>
          </a:p>
        </p:txBody>
      </p:sp>
    </p:spTree>
    <p:extLst>
      <p:ext uri="{BB962C8B-B14F-4D97-AF65-F5344CB8AC3E}">
        <p14:creationId xmlns:p14="http://schemas.microsoft.com/office/powerpoint/2010/main" val="1403455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BBDCD4CE-1AFC-9AB1-CDAD-C7C82CBF05A2}"/>
              </a:ext>
            </a:extLst>
          </p:cNvPr>
          <p:cNvSpPr txBox="1">
            <a:spLocks/>
          </p:cNvSpPr>
          <p:nvPr/>
        </p:nvSpPr>
        <p:spPr>
          <a:xfrm>
            <a:off x="838200" y="345057"/>
            <a:ext cx="10515600" cy="656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15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Technology Sector</a:t>
            </a:r>
            <a:endParaRPr kumimoji="0" lang="en-US" sz="2800" b="0" i="0" u="none" strike="noStrike" kern="1200" cap="all" spc="15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enorite"/>
              <a:ea typeface="+mj-ea"/>
              <a:cs typeface="+mj-cs"/>
            </a:endParaRPr>
          </a:p>
        </p:txBody>
      </p:sp>
      <p:pic>
        <p:nvPicPr>
          <p:cNvPr id="19" name="object 5">
            <a:extLst>
              <a:ext uri="{FF2B5EF4-FFF2-40B4-BE49-F238E27FC236}">
                <a16:creationId xmlns:a16="http://schemas.microsoft.com/office/drawing/2014/main" id="{BD1C11AC-97C4-D288-7801-51937997E75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4691" y="1306285"/>
            <a:ext cx="5596932" cy="538640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1DF471B-35A1-EE63-42A0-863E29F33DF1}"/>
              </a:ext>
            </a:extLst>
          </p:cNvPr>
          <p:cNvSpPr txBox="1"/>
          <p:nvPr/>
        </p:nvSpPr>
        <p:spPr>
          <a:xfrm>
            <a:off x="6901133" y="1669925"/>
            <a:ext cx="517195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The Technology Sector was significantly impacted by the Covid-19 pandemic in March 2020.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Despite the crisis, this sector has demonstrated an impressive recovery.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Leading companies like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Microsoft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,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Amazon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,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Apple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,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Facebook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, and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Google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 have performed well, aligning with the market index.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On the other hand,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IBM 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has consistently underperformed compared to other stocks in the same sector.</a:t>
            </a:r>
          </a:p>
          <a:p>
            <a:endParaRPr lang="en-IN" dirty="0">
              <a:solidFill>
                <a:prstClr val="black"/>
              </a:solidFill>
              <a:latin typeface="Tenorite"/>
            </a:endParaRPr>
          </a:p>
        </p:txBody>
      </p:sp>
    </p:spTree>
    <p:extLst>
      <p:ext uri="{BB962C8B-B14F-4D97-AF65-F5344CB8AC3E}">
        <p14:creationId xmlns:p14="http://schemas.microsoft.com/office/powerpoint/2010/main" val="3124766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1798928-8A07-591E-4152-67F21DA9413D}"/>
              </a:ext>
            </a:extLst>
          </p:cNvPr>
          <p:cNvSpPr txBox="1">
            <a:spLocks/>
          </p:cNvSpPr>
          <p:nvPr/>
        </p:nvSpPr>
        <p:spPr>
          <a:xfrm>
            <a:off x="838200" y="345057"/>
            <a:ext cx="10515600" cy="656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15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Correlation among stocks</a:t>
            </a:r>
            <a:endParaRPr kumimoji="0" lang="en-US" sz="2800" b="0" i="0" u="none" strike="noStrike" kern="1200" cap="all" spc="15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enorite"/>
              <a:ea typeface="+mj-ea"/>
              <a:cs typeface="+mj-cs"/>
            </a:endParaRPr>
          </a:p>
        </p:txBody>
      </p:sp>
      <p:pic>
        <p:nvPicPr>
          <p:cNvPr id="6" name="object 5">
            <a:extLst>
              <a:ext uri="{FF2B5EF4-FFF2-40B4-BE49-F238E27FC236}">
                <a16:creationId xmlns:a16="http://schemas.microsoft.com/office/drawing/2014/main" id="{1BF25C89-8E9D-ED76-4553-6BC3B9CA894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4593" y="1333082"/>
            <a:ext cx="6461732" cy="54218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8B03C4-DCDA-8342-E534-56D74EA26B94}"/>
              </a:ext>
            </a:extLst>
          </p:cNvPr>
          <p:cNvSpPr txBox="1"/>
          <p:nvPr/>
        </p:nvSpPr>
        <p:spPr>
          <a:xfrm>
            <a:off x="7575430" y="1524000"/>
            <a:ext cx="419947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Microsoft and Google stocks exhibit a high correlation within the Technology sector.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In the Finance sector, Goldman Sachs, Morgan Stanley, and Wells Fargo are correlated.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Within the Aviation sector, American Airlines and Delta Airlines show stronger correlation than Alaska Air Group.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The Pharma sector stocks demonstrate lower correlation compared to stocks from other sectors.</a:t>
            </a:r>
          </a:p>
          <a:p>
            <a:endParaRPr lang="en-IN" dirty="0">
              <a:solidFill>
                <a:prstClr val="black"/>
              </a:solidFill>
              <a:latin typeface="Tenorite"/>
            </a:endParaRPr>
          </a:p>
        </p:txBody>
      </p:sp>
    </p:spTree>
    <p:extLst>
      <p:ext uri="{BB962C8B-B14F-4D97-AF65-F5344CB8AC3E}">
        <p14:creationId xmlns:p14="http://schemas.microsoft.com/office/powerpoint/2010/main" val="677235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A04ED08-83BB-E5E4-61F1-0307D0CB0A70}"/>
              </a:ext>
            </a:extLst>
          </p:cNvPr>
          <p:cNvSpPr txBox="1">
            <a:spLocks/>
          </p:cNvSpPr>
          <p:nvPr/>
        </p:nvSpPr>
        <p:spPr>
          <a:xfrm>
            <a:off x="838200" y="345057"/>
            <a:ext cx="10515600" cy="656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15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Top 8 Stocks with Returns Greater Than 80% at the End of 5 Years</a:t>
            </a:r>
            <a:endParaRPr kumimoji="0" lang="en-US" sz="2800" b="0" i="0" u="none" strike="noStrike" kern="1200" cap="all" spc="15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enorite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72EB40-995B-7844-39B1-B12D2920C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29" y="1531726"/>
            <a:ext cx="5601482" cy="45345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70DA2B-7A24-8D8B-C3E9-3BBE01CCDFCB}"/>
              </a:ext>
            </a:extLst>
          </p:cNvPr>
          <p:cNvSpPr txBox="1"/>
          <p:nvPr/>
        </p:nvSpPr>
        <p:spPr>
          <a:xfrm>
            <a:off x="6862995" y="1461388"/>
            <a:ext cx="517195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prstClr val="black"/>
                </a:solidFill>
                <a:latin typeface="Tenorite"/>
              </a:rPr>
              <a:t>Annual Returns of Selected Stocks: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AMZN: 40.59%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MSFT: 34.95%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AAPL: 33.32%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FB: 26.45%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UNH: 23.72%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GOOG: 21.02%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MS: 14.55%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S&amp;P500: 13.04%</a:t>
            </a:r>
          </a:p>
          <a:p>
            <a:endParaRPr lang="en-IN" dirty="0">
              <a:solidFill>
                <a:prstClr val="black"/>
              </a:solidFill>
              <a:latin typeface="Tenorite"/>
            </a:endParaRPr>
          </a:p>
        </p:txBody>
      </p:sp>
    </p:spTree>
    <p:extLst>
      <p:ext uri="{BB962C8B-B14F-4D97-AF65-F5344CB8AC3E}">
        <p14:creationId xmlns:p14="http://schemas.microsoft.com/office/powerpoint/2010/main" val="1166106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21" descr="mountains under near dusk sky">
            <a:extLst>
              <a:ext uri="{FF2B5EF4-FFF2-40B4-BE49-F238E27FC236}">
                <a16:creationId xmlns:a16="http://schemas.microsoft.com/office/drawing/2014/main" id="{D8AC51EB-1C22-4303-8354-FC97950C7D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63" b="63"/>
          <a:stretch/>
        </p:blipFill>
        <p:spPr/>
      </p:pic>
      <p:pic>
        <p:nvPicPr>
          <p:cNvPr id="18" name="Picture Placeholder 17" descr="mountains at sunset">
            <a:extLst>
              <a:ext uri="{FF2B5EF4-FFF2-40B4-BE49-F238E27FC236}">
                <a16:creationId xmlns:a16="http://schemas.microsoft.com/office/drawing/2014/main" id="{B503D699-E643-4969-9463-5C6331D0C8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177" b="177"/>
          <a:stretch/>
        </p:blipFill>
        <p:spPr/>
      </p:pic>
      <p:pic>
        <p:nvPicPr>
          <p:cNvPr id="20" name="Picture Placeholder 19" descr="mountains at sunset">
            <a:extLst>
              <a:ext uri="{FF2B5EF4-FFF2-40B4-BE49-F238E27FC236}">
                <a16:creationId xmlns:a16="http://schemas.microsoft.com/office/drawing/2014/main" id="{B8714555-7486-4DD7-A96C-52C27648358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209" b="209"/>
          <a:stretch/>
        </p:blipFill>
        <p:spPr/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9A686A52-7630-4675-B383-8C2AD252E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A5E937C-8689-2BD8-CFCD-FAB7FC018482}"/>
              </a:ext>
            </a:extLst>
          </p:cNvPr>
          <p:cNvSpPr txBox="1">
            <a:spLocks/>
          </p:cNvSpPr>
          <p:nvPr/>
        </p:nvSpPr>
        <p:spPr>
          <a:xfrm>
            <a:off x="6096000" y="1693247"/>
            <a:ext cx="4433236" cy="21087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all" spc="15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Methodology</a:t>
            </a:r>
            <a:endParaRPr kumimoji="0" lang="en-US" sz="3600" b="0" i="0" u="none" strike="noStrike" kern="1200" cap="all" spc="1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enorite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84772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B47F6DC-902B-2F4D-6A67-DB7042692F93}"/>
              </a:ext>
            </a:extLst>
          </p:cNvPr>
          <p:cNvSpPr txBox="1"/>
          <p:nvPr/>
        </p:nvSpPr>
        <p:spPr>
          <a:xfrm>
            <a:off x="826169" y="289679"/>
            <a:ext cx="11542143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prstClr val="black"/>
                </a:solidFill>
                <a:latin typeface="Tenorite"/>
              </a:rPr>
              <a:t>Exploratory Data Analysis:</a:t>
            </a:r>
            <a:endParaRPr lang="en-US" sz="20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Checked for Null Values: No columns have null values in the dataset.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Outlier Analysis: Checked for outliers in the dataset.</a:t>
            </a:r>
          </a:p>
          <a:p>
            <a:endParaRPr lang="en-US" b="1" dirty="0">
              <a:solidFill>
                <a:prstClr val="black"/>
              </a:solidFill>
              <a:latin typeface="Tenorite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Tenorite"/>
              </a:rPr>
              <a:t>Data Analysis:</a:t>
            </a:r>
            <a:endParaRPr lang="en-US" sz="20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Calculated daily returns, cumulative daily return, Sharpe ratio, Portfolio risk, and Return on Investment (ROI).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Identified the best-suited stocks for all portfolios.</a:t>
            </a:r>
          </a:p>
          <a:p>
            <a:endParaRPr lang="en-US" b="1" dirty="0">
              <a:solidFill>
                <a:prstClr val="black"/>
              </a:solidFill>
              <a:latin typeface="Tenorite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Tenorite"/>
              </a:rPr>
              <a:t>Inferences from Data Analysis:</a:t>
            </a:r>
            <a:endParaRPr lang="en-US" sz="20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Identified 8 stocks with over 80% returns in the last five years.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Best-performing stocks: AMZN, MSFT, AAPL, FB, UNH, GOOG, MS, S&amp;P500.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Each stock carries varying risk and liability based on Annualized risk and Sharpe ratio.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AMZN offers high returns but comes with high risk.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Stocks like JNJ, RHHBY, MRK, and MSFT offer good returns with lower risk.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Based on analysis, finalized portfolios for both customers.</a:t>
            </a:r>
          </a:p>
        </p:txBody>
      </p:sp>
    </p:spTree>
    <p:extLst>
      <p:ext uri="{BB962C8B-B14F-4D97-AF65-F5344CB8AC3E}">
        <p14:creationId xmlns:p14="http://schemas.microsoft.com/office/powerpoint/2010/main" val="2727211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763DB3B-848D-AFC0-088B-2EB53B051F6C}"/>
              </a:ext>
            </a:extLst>
          </p:cNvPr>
          <p:cNvSpPr txBox="1">
            <a:spLocks/>
          </p:cNvSpPr>
          <p:nvPr/>
        </p:nvSpPr>
        <p:spPr>
          <a:xfrm>
            <a:off x="838200" y="345057"/>
            <a:ext cx="10515600" cy="656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800" b="0" i="0" u="none" strike="noStrike" kern="1200" cap="all" spc="15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Annualized Return &amp; Annualized Risk</a:t>
            </a:r>
            <a:endParaRPr kumimoji="0" lang="en-IN" sz="2800" b="0" i="0" u="none" strike="noStrike" kern="1200" cap="all" spc="15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enorite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7507F0-7EB9-DB2D-BBC1-C1FE50A51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522" y="1222438"/>
            <a:ext cx="5901196" cy="52905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BCF4935-7C7B-C93D-DA6C-B5923FF684B4}"/>
              </a:ext>
            </a:extLst>
          </p:cNvPr>
          <p:cNvSpPr txBox="1"/>
          <p:nvPr/>
        </p:nvSpPr>
        <p:spPr>
          <a:xfrm>
            <a:off x="6937718" y="1108253"/>
            <a:ext cx="5254282" cy="4739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prstClr val="black"/>
                </a:solidFill>
                <a:latin typeface="Tenorite"/>
              </a:rPr>
              <a:t>Top Five Stocks Analysis:</a:t>
            </a: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  <a:latin typeface="Tenorite"/>
              </a:rPr>
              <a:t>The annualized returns of the top five stocks are: </a:t>
            </a:r>
            <a:r>
              <a:rPr lang="en-US" sz="1400" b="1" dirty="0">
                <a:solidFill>
                  <a:prstClr val="black"/>
                </a:solidFill>
                <a:latin typeface="Tenorite"/>
              </a:rPr>
              <a:t>AMZN, MSFT, AAPL, FB, UNH.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  <a:latin typeface="Tenorite"/>
              </a:rPr>
              <a:t>All these top five stocks have annualized returns of over </a:t>
            </a:r>
            <a:r>
              <a:rPr lang="en-US" sz="1400" b="1" dirty="0">
                <a:solidFill>
                  <a:prstClr val="black"/>
                </a:solidFill>
                <a:latin typeface="Tenorite"/>
              </a:rPr>
              <a:t>20%</a:t>
            </a:r>
            <a:r>
              <a:rPr lang="en-US" sz="1400" dirty="0">
                <a:solidFill>
                  <a:prstClr val="black"/>
                </a:solidFill>
                <a:latin typeface="Tenorite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  <a:latin typeface="Tenorite"/>
              </a:rPr>
              <a:t>The risk associated with these stocks is at a </a:t>
            </a:r>
            <a:r>
              <a:rPr lang="en-US" sz="1400" b="1" dirty="0">
                <a:solidFill>
                  <a:prstClr val="black"/>
                </a:solidFill>
                <a:latin typeface="Tenorite"/>
              </a:rPr>
              <a:t>medium level </a:t>
            </a:r>
            <a:r>
              <a:rPr lang="en-US" sz="1400" dirty="0">
                <a:solidFill>
                  <a:prstClr val="black"/>
                </a:solidFill>
                <a:latin typeface="Tenorite"/>
              </a:rPr>
              <a:t>compared to other stocks.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  <a:latin typeface="Tenorite"/>
              </a:rPr>
              <a:t>Lower returns increase the likelihood of losing the initial investment.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prstClr val="black"/>
                </a:solidFill>
                <a:latin typeface="Tenorite"/>
              </a:rPr>
              <a:t>BHC, BCS, DB, CS, and WFC </a:t>
            </a:r>
            <a:r>
              <a:rPr lang="en-US" sz="1400" dirty="0">
                <a:solidFill>
                  <a:prstClr val="black"/>
                </a:solidFill>
                <a:latin typeface="Tenorite"/>
              </a:rPr>
              <a:t>have higher risk as they didn't provide returns on the initial investment.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prstClr val="black"/>
                </a:solidFill>
                <a:latin typeface="Tenorite"/>
              </a:rPr>
              <a:t>Lower </a:t>
            </a:r>
            <a:r>
              <a:rPr lang="en-US" sz="1400" b="1" dirty="0">
                <a:solidFill>
                  <a:prstClr val="black"/>
                </a:solidFill>
                <a:latin typeface="Tenorite"/>
              </a:rPr>
              <a:t>ROI</a:t>
            </a:r>
            <a:r>
              <a:rPr lang="en-US" sz="1400" dirty="0">
                <a:solidFill>
                  <a:prstClr val="black"/>
                </a:solidFill>
                <a:latin typeface="Tenorite"/>
              </a:rPr>
              <a:t> indicates higher risk in stocks. However, some stocks may not offer high returns but provide a risk-free investment opportunity.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4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prstClr val="black"/>
                </a:solidFill>
                <a:latin typeface="Tenorite"/>
              </a:rPr>
              <a:t>JNJ, RHHBY, MRK </a:t>
            </a:r>
            <a:r>
              <a:rPr lang="en-US" sz="1400" dirty="0">
                <a:solidFill>
                  <a:prstClr val="black"/>
                </a:solidFill>
                <a:latin typeface="Tenorite"/>
              </a:rPr>
              <a:t>are stocks with less risk and good returns.</a:t>
            </a:r>
          </a:p>
        </p:txBody>
      </p:sp>
    </p:spTree>
    <p:extLst>
      <p:ext uri="{BB962C8B-B14F-4D97-AF65-F5344CB8AC3E}">
        <p14:creationId xmlns:p14="http://schemas.microsoft.com/office/powerpoint/2010/main" val="138284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E096752-8B31-FE30-0C8E-9530481EEF25}"/>
              </a:ext>
            </a:extLst>
          </p:cNvPr>
          <p:cNvSpPr txBox="1">
            <a:spLocks/>
          </p:cNvSpPr>
          <p:nvPr/>
        </p:nvSpPr>
        <p:spPr>
          <a:xfrm>
            <a:off x="838200" y="306766"/>
            <a:ext cx="10515600" cy="656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15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Patrick JyengAr </a:t>
            </a:r>
            <a:r>
              <a:rPr kumimoji="0" lang="en-US" sz="2800" b="0" i="0" u="none" strike="noStrike" kern="1200" cap="all" spc="15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Portfolio analysis</a:t>
            </a:r>
            <a:endParaRPr kumimoji="0" lang="en-US" sz="2800" b="0" i="0" u="none" strike="noStrike" kern="1200" cap="all" spc="15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enorite"/>
              <a:ea typeface="+mj-ea"/>
              <a:cs typeface="+mj-cs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DC2F6258-AC58-8002-E2C7-3B070BD93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73015"/>
            <a:ext cx="5220295" cy="4499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98F2A9-56FC-C056-828D-5E7C419FBC00}"/>
              </a:ext>
            </a:extLst>
          </p:cNvPr>
          <p:cNvSpPr txBox="1"/>
          <p:nvPr/>
        </p:nvSpPr>
        <p:spPr>
          <a:xfrm>
            <a:off x="6280030" y="1329552"/>
            <a:ext cx="5911970" cy="4985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6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Tenorite"/>
              </a:rPr>
              <a:t>Investment Goal: Double the investment in 5 years with decent returns and low risk.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Tenorite"/>
              </a:rPr>
              <a:t>Preferred Stocks: </a:t>
            </a:r>
            <a:r>
              <a:rPr lang="en-US" sz="1600" b="1" dirty="0">
                <a:solidFill>
                  <a:prstClr val="black"/>
                </a:solidFill>
                <a:latin typeface="Tenorite"/>
              </a:rPr>
              <a:t>JNJ, RHHBY, MRK </a:t>
            </a:r>
            <a:r>
              <a:rPr lang="en-US" sz="1600" dirty="0">
                <a:solidFill>
                  <a:prstClr val="black"/>
                </a:solidFill>
                <a:latin typeface="Tenorite"/>
              </a:rPr>
              <a:t>are suitable due to their low risk.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Tenorite"/>
              </a:rPr>
              <a:t>However, these three stocks wouldn't alone reach the desired returns.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Tenorite"/>
              </a:rPr>
              <a:t>A portion of the investment can be allocated to </a:t>
            </a:r>
            <a:r>
              <a:rPr lang="en-US" sz="1600" b="1" dirty="0">
                <a:solidFill>
                  <a:prstClr val="black"/>
                </a:solidFill>
                <a:latin typeface="Tenorite"/>
              </a:rPr>
              <a:t>MSFT</a:t>
            </a:r>
            <a:r>
              <a:rPr lang="en-US" sz="1600" dirty="0">
                <a:solidFill>
                  <a:prstClr val="black"/>
                </a:solidFill>
                <a:latin typeface="Tenorite"/>
              </a:rPr>
              <a:t> to achieve the target returns.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prstClr val="black"/>
                </a:solidFill>
                <a:latin typeface="Tenorite"/>
              </a:rPr>
              <a:t>Equal weightage </a:t>
            </a:r>
            <a:r>
              <a:rPr lang="en-US" sz="1600" dirty="0">
                <a:solidFill>
                  <a:prstClr val="black"/>
                </a:solidFill>
                <a:latin typeface="Tenorite"/>
              </a:rPr>
              <a:t>of </a:t>
            </a:r>
            <a:r>
              <a:rPr lang="en-US" sz="1600" b="1" dirty="0">
                <a:solidFill>
                  <a:prstClr val="black"/>
                </a:solidFill>
                <a:latin typeface="Tenorite"/>
              </a:rPr>
              <a:t>0.25</a:t>
            </a:r>
            <a:r>
              <a:rPr lang="en-US" sz="1600" dirty="0">
                <a:solidFill>
                  <a:prstClr val="black"/>
                </a:solidFill>
                <a:latin typeface="Tenorite"/>
              </a:rPr>
              <a:t> is allocated to all stocks.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Tenorite"/>
              </a:rPr>
              <a:t>Investment: </a:t>
            </a:r>
            <a:r>
              <a:rPr lang="en-US" sz="1600" b="1" dirty="0">
                <a:solidFill>
                  <a:prstClr val="black"/>
                </a:solidFill>
                <a:latin typeface="Tenorite"/>
              </a:rPr>
              <a:t>$500,000 </a:t>
            </a:r>
            <a:r>
              <a:rPr lang="en-US" sz="1600" dirty="0">
                <a:solidFill>
                  <a:prstClr val="black"/>
                </a:solidFill>
                <a:latin typeface="Tenorite"/>
              </a:rPr>
              <a:t>in equities.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Tenorite"/>
              </a:rPr>
              <a:t>Expected Returns: </a:t>
            </a:r>
            <a:r>
              <a:rPr lang="en-US" sz="1600" b="1" dirty="0">
                <a:solidFill>
                  <a:prstClr val="black"/>
                </a:solidFill>
                <a:latin typeface="Tenorite"/>
              </a:rPr>
              <a:t>$1.05 </a:t>
            </a:r>
            <a:r>
              <a:rPr lang="en-US" sz="1600" dirty="0">
                <a:solidFill>
                  <a:prstClr val="black"/>
                </a:solidFill>
                <a:latin typeface="Tenorite"/>
              </a:rPr>
              <a:t>million after 5 years.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6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prstClr val="black"/>
                </a:solidFill>
                <a:latin typeface="Tenorite"/>
              </a:rPr>
              <a:t>Gain on Investment: </a:t>
            </a:r>
            <a:r>
              <a:rPr lang="en-US" sz="1600" b="1" dirty="0">
                <a:solidFill>
                  <a:prstClr val="black"/>
                </a:solidFill>
                <a:latin typeface="Tenorite"/>
              </a:rPr>
              <a:t>$558,230.</a:t>
            </a:r>
          </a:p>
          <a:p>
            <a:endParaRPr lang="en-US" sz="1400" dirty="0">
              <a:solidFill>
                <a:prstClr val="black"/>
              </a:solidFill>
              <a:latin typeface="Tenorite"/>
            </a:endParaRPr>
          </a:p>
        </p:txBody>
      </p:sp>
    </p:spTree>
    <p:extLst>
      <p:ext uri="{BB962C8B-B14F-4D97-AF65-F5344CB8AC3E}">
        <p14:creationId xmlns:p14="http://schemas.microsoft.com/office/powerpoint/2010/main" val="18562215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4862B59-D408-222C-C7BD-8CA0C3B4063F}"/>
              </a:ext>
            </a:extLst>
          </p:cNvPr>
          <p:cNvSpPr txBox="1">
            <a:spLocks/>
          </p:cNvSpPr>
          <p:nvPr/>
        </p:nvSpPr>
        <p:spPr>
          <a:xfrm>
            <a:off x="838200" y="345057"/>
            <a:ext cx="10515600" cy="656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15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Peter JyengAr </a:t>
            </a:r>
            <a:r>
              <a:rPr kumimoji="0" lang="en-US" sz="2800" b="0" i="0" u="none" strike="noStrike" kern="1200" cap="all" spc="15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Portfolio analysis</a:t>
            </a:r>
            <a:endParaRPr kumimoji="0" lang="en-US" sz="2800" b="0" i="0" u="none" strike="noStrike" kern="1200" cap="all" spc="15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enorite"/>
              <a:ea typeface="+mj-ea"/>
              <a:cs typeface="+mj-cs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A09C3CF0-89E0-9F02-DA45-54ABF867E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179473"/>
            <a:ext cx="5220295" cy="4499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32448B-689B-E742-B08E-D956D21A0821}"/>
              </a:ext>
            </a:extLst>
          </p:cNvPr>
          <p:cNvSpPr txBox="1"/>
          <p:nvPr/>
        </p:nvSpPr>
        <p:spPr>
          <a:xfrm>
            <a:off x="6096000" y="1001706"/>
            <a:ext cx="5911970" cy="49859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600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Investment Goal: High-return investments for inorganic expansion of the company, accepting high risk.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Preferred Stock: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AMZN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, suitable due to its high-risk/high-reward nature.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Believes in bouncing back from occasional losses.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Investment: $1 million from company's cash and cash equivalents.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Expected Returns: More than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$6 million 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after 5 years.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Gain on Investment: More than </a:t>
            </a:r>
            <a:r>
              <a:rPr lang="en-US" b="1" dirty="0">
                <a:solidFill>
                  <a:prstClr val="black"/>
                </a:solidFill>
                <a:latin typeface="Tenorite"/>
              </a:rPr>
              <a:t>$5 million</a:t>
            </a:r>
            <a:r>
              <a:rPr lang="en-US" dirty="0">
                <a:solidFill>
                  <a:prstClr val="black"/>
                </a:solidFill>
                <a:latin typeface="Tenorite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prstClr val="black"/>
              </a:solidFill>
              <a:latin typeface="Tenorit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Tenorite"/>
              </a:rPr>
              <a:t>Focus on maximum returns and managing associated risk.</a:t>
            </a:r>
          </a:p>
          <a:p>
            <a:endParaRPr lang="en-US" sz="1400" dirty="0">
              <a:solidFill>
                <a:prstClr val="black"/>
              </a:solidFill>
              <a:latin typeface="Tenorite"/>
            </a:endParaRPr>
          </a:p>
        </p:txBody>
      </p:sp>
    </p:spTree>
    <p:extLst>
      <p:ext uri="{BB962C8B-B14F-4D97-AF65-F5344CB8AC3E}">
        <p14:creationId xmlns:p14="http://schemas.microsoft.com/office/powerpoint/2010/main" val="446804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9" name="Picture Placeholder 8" descr="mountains at sunset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41" b="41"/>
          <a:stretch/>
        </p:blipFill>
        <p:spPr/>
      </p:pic>
      <p:pic>
        <p:nvPicPr>
          <p:cNvPr id="11" name="Picture Placeholder 10" descr="mountains at sunset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347" b="347"/>
          <a:stretch/>
        </p:blipFill>
        <p:spPr/>
      </p:pic>
      <p:pic>
        <p:nvPicPr>
          <p:cNvPr id="15" name="Picture Placeholder 14" descr="mountains under near dusk sky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16" r="16"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PRITHVIRAJ PATIL</a:t>
            </a:r>
          </a:p>
          <a:p>
            <a:endParaRPr lang="en-US" dirty="0"/>
          </a:p>
        </p:txBody>
      </p:sp>
      <p:pic>
        <p:nvPicPr>
          <p:cNvPr id="13" name="Picture Placeholder 12" descr="mountains under the night sky just before dawn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t="108" b="108"/>
          <a:stretch/>
        </p:blipFill>
        <p:spPr/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5644" y="964640"/>
            <a:ext cx="5833872" cy="1002709"/>
          </a:xfrm>
        </p:spPr>
        <p:txBody>
          <a:bodyPr/>
          <a:lstStyle/>
          <a:p>
            <a:pPr algn="l"/>
            <a:r>
              <a:rPr lang="en-US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5644" y="2069960"/>
            <a:ext cx="4684642" cy="4168069"/>
          </a:xfrm>
        </p:spPr>
        <p:txBody>
          <a:bodyPr/>
          <a:lstStyle/>
          <a:p>
            <a:pPr marL="342900" indent="-342900" algn="l">
              <a:buFont typeface="+mj-lt"/>
              <a:buAutoNum type="arabicPeriod"/>
            </a:pPr>
            <a:r>
              <a:rPr lang="en-US" sz="1800" dirty="0"/>
              <a:t>Problem Description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dirty="0"/>
              <a:t>Inferences and Visualization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dirty="0"/>
              <a:t>Sector Analysis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dirty="0"/>
              <a:t>Correlation Among Stocks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dirty="0"/>
              <a:t>Top 8 Stocks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dirty="0"/>
              <a:t>Methodology 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dirty="0"/>
              <a:t>Portfolio Analysis</a:t>
            </a:r>
          </a:p>
        </p:txBody>
      </p:sp>
      <p:pic>
        <p:nvPicPr>
          <p:cNvPr id="6" name="Picture Placeholder 5" descr="mountains at sunset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/>
          <a:stretch/>
        </p:blipFill>
        <p:spPr/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407177"/>
            <a:ext cx="8162864" cy="1179576"/>
          </a:xfrm>
        </p:spPr>
        <p:txBody>
          <a:bodyPr>
            <a:normAutofit/>
          </a:bodyPr>
          <a:lstStyle/>
          <a:p>
            <a:r>
              <a:rPr lang="en-US" sz="3600" dirty="0"/>
              <a:t>Problem Description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1905232"/>
            <a:ext cx="6416682" cy="4266968"/>
          </a:xfrm>
        </p:spPr>
        <p:txBody>
          <a:bodyPr>
            <a:norm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Analyzing stock portfolio for investment advice based on client requirements.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Two clients: Mr. Patrick </a:t>
            </a:r>
            <a:r>
              <a:rPr lang="en-US" sz="1800" b="0" i="0" dirty="0" err="1">
                <a:solidFill>
                  <a:srgbClr val="4A4A4A"/>
                </a:solidFill>
                <a:effectLst/>
                <a:latin typeface="Segoe WPC"/>
              </a:rPr>
              <a:t>Jyenger</a:t>
            </a: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 and Mr. Peter </a:t>
            </a:r>
            <a:r>
              <a:rPr lang="en-US" sz="1800" b="0" i="0" dirty="0" err="1">
                <a:solidFill>
                  <a:srgbClr val="4A4A4A"/>
                </a:solidFill>
                <a:effectLst/>
                <a:latin typeface="Segoe WPC"/>
              </a:rPr>
              <a:t>Jyenger</a:t>
            </a: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Mr. Patrick </a:t>
            </a:r>
            <a:r>
              <a:rPr lang="en-US" sz="1800" b="0" i="0" dirty="0" err="1">
                <a:solidFill>
                  <a:srgbClr val="4A4A4A"/>
                </a:solidFill>
                <a:effectLst/>
                <a:latin typeface="Segoe WPC"/>
              </a:rPr>
              <a:t>Jyenger</a:t>
            </a: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Investing $500K in equities.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Conservative investor seeking low-risk approach.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Aiming to double capital within 5 years.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Mr. Peter </a:t>
            </a:r>
            <a:r>
              <a:rPr lang="en-US" sz="1800" b="0" i="0" dirty="0" err="1">
                <a:solidFill>
                  <a:srgbClr val="4A4A4A"/>
                </a:solidFill>
                <a:effectLst/>
                <a:latin typeface="Segoe WPC"/>
              </a:rPr>
              <a:t>Jyenger</a:t>
            </a: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Investing $1 million in equities.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High-risk investor with preference for high returns.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b="0" i="0" dirty="0">
                <a:solidFill>
                  <a:srgbClr val="4A4A4A"/>
                </a:solidFill>
                <a:effectLst/>
                <a:latin typeface="Segoe WPC"/>
              </a:rPr>
              <a:t>Goal of doubling capital within 5 years.</a:t>
            </a:r>
            <a:endParaRPr lang="en-US" sz="1800" b="0" i="1" dirty="0">
              <a:solidFill>
                <a:srgbClr val="4A4A4A"/>
              </a:solidFill>
              <a:effectLst/>
              <a:latin typeface="Segoe WPC"/>
            </a:endParaRPr>
          </a:p>
          <a:p>
            <a:endParaRPr lang="en-US" dirty="0"/>
          </a:p>
        </p:txBody>
      </p:sp>
      <p:pic>
        <p:nvPicPr>
          <p:cNvPr id="8" name="Picture Placeholder 7" descr="mountains under the night sky just before dawn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1" r="71"/>
          <a:stretch/>
        </p:blipFill>
        <p:spPr/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Inferences and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72376" cy="1011239"/>
          </a:xfrm>
        </p:spPr>
        <p:txBody>
          <a:bodyPr>
            <a:normAutofit/>
          </a:bodyPr>
          <a:lstStyle/>
          <a:p>
            <a:r>
              <a:rPr kumimoji="0" lang="en-IN" sz="2800" b="1" i="0" u="none" strike="noStrike" kern="1200" cap="all" spc="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Stocks Data Overview:</a:t>
            </a:r>
            <a:endParaRPr lang="en-US" sz="5400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5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pic>
        <p:nvPicPr>
          <p:cNvPr id="6" name="Content Placeholder 5" descr="A table with a list of companies&#10;&#10;Description automatically generated with medium confidence">
            <a:extLst>
              <a:ext uri="{FF2B5EF4-FFF2-40B4-BE49-F238E27FC236}">
                <a16:creationId xmlns:a16="http://schemas.microsoft.com/office/drawing/2014/main" id="{51ECA810-8464-3B01-4827-EAEB29B516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68835" y="823965"/>
            <a:ext cx="3769529" cy="53896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0B7DC4-DC7B-51D5-B1D6-8CEB1D291913}"/>
              </a:ext>
            </a:extLst>
          </p:cNvPr>
          <p:cNvSpPr txBox="1"/>
          <p:nvPr/>
        </p:nvSpPr>
        <p:spPr>
          <a:xfrm>
            <a:off x="833521" y="1862299"/>
            <a:ext cx="701106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24</a:t>
            </a:r>
            <a:r>
              <a:rPr lang="en-IN" dirty="0"/>
              <a:t> stocks in total from four sectors, with 6 stocks per sector.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Available index for comparison: </a:t>
            </a:r>
            <a:r>
              <a:rPr lang="en-IN" b="1" dirty="0"/>
              <a:t>S&amp;P500</a:t>
            </a:r>
            <a:r>
              <a:rPr lang="en-IN" dirty="0"/>
              <a:t>, comprising the top </a:t>
            </a:r>
            <a:r>
              <a:rPr lang="en-IN" b="1" dirty="0"/>
              <a:t>500 US </a:t>
            </a:r>
            <a:r>
              <a:rPr lang="en-IN" dirty="0"/>
              <a:t>stocks.</a:t>
            </a:r>
          </a:p>
        </p:txBody>
      </p:sp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6EFDF-E720-6D02-CF7C-FF9CA0D60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/>
            </a:pPr>
            <a:r>
              <a:rPr kumimoji="0" lang="en-IN" sz="2800" b="1" i="0" u="none" strike="noStrike" kern="1200" cap="all" spc="1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norite (Headings)"/>
                <a:ea typeface="+mn-ea"/>
                <a:cs typeface="+mn-cs"/>
              </a:rPr>
              <a:t>VISULIZATION OF STOCKS:</a:t>
            </a:r>
            <a:b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enorite (Headings)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C01B2F-5FED-A586-064C-544C4EB35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06222F-1099-47CB-2238-ACB2FA755A3D}"/>
              </a:ext>
            </a:extLst>
          </p:cNvPr>
          <p:cNvSpPr txBox="1"/>
          <p:nvPr/>
        </p:nvSpPr>
        <p:spPr>
          <a:xfrm>
            <a:off x="838199" y="978150"/>
            <a:ext cx="3372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Tenorite"/>
              </a:rPr>
              <a:t>Actual Stock Values </a:t>
            </a:r>
            <a:endParaRPr lang="en-IN" dirty="0">
              <a:solidFill>
                <a:prstClr val="black"/>
              </a:solidFill>
              <a:latin typeface="Tenorite"/>
            </a:endParaRPr>
          </a:p>
        </p:txBody>
      </p:sp>
      <p:pic>
        <p:nvPicPr>
          <p:cNvPr id="9" name="object 5">
            <a:extLst>
              <a:ext uri="{FF2B5EF4-FFF2-40B4-BE49-F238E27FC236}">
                <a16:creationId xmlns:a16="http://schemas.microsoft.com/office/drawing/2014/main" id="{98CFB40D-0CB5-6FBC-FA70-5EB0FBD1D2D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636439"/>
            <a:ext cx="5331729" cy="379350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76AC8A0-9C27-DA50-D719-556C6981629A}"/>
              </a:ext>
            </a:extLst>
          </p:cNvPr>
          <p:cNvSpPr txBox="1"/>
          <p:nvPr/>
        </p:nvSpPr>
        <p:spPr>
          <a:xfrm>
            <a:off x="769363" y="4988756"/>
            <a:ext cx="566693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Stock Performance Over 5 Years:</a:t>
            </a:r>
            <a:endParaRPr lang="en-US" dirty="0"/>
          </a:p>
          <a:p>
            <a:endParaRPr lang="en-US" sz="1400" dirty="0"/>
          </a:p>
          <a:p>
            <a:r>
              <a:rPr lang="en-US" sz="1400" dirty="0"/>
              <a:t>The chart depicted above illustrates the performance of all stocks throughout the past 5 years. It is evident from the chart that </a:t>
            </a:r>
            <a:r>
              <a:rPr lang="en-US" sz="1400" b="1" dirty="0"/>
              <a:t>Amazon</a:t>
            </a:r>
            <a:r>
              <a:rPr lang="en-US" sz="1400" dirty="0"/>
              <a:t> and </a:t>
            </a:r>
            <a:r>
              <a:rPr lang="en-US" sz="1400" b="1" dirty="0"/>
              <a:t>Google</a:t>
            </a:r>
            <a:r>
              <a:rPr lang="en-US" sz="1400" dirty="0"/>
              <a:t> have demonstrated the most impressive performance over this period when compared to other stocks.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AD1564-06DE-D7BE-E32F-EEBC294F3AD8}"/>
              </a:ext>
            </a:extLst>
          </p:cNvPr>
          <p:cNvSpPr txBox="1"/>
          <p:nvPr/>
        </p:nvSpPr>
        <p:spPr>
          <a:xfrm>
            <a:off x="6245665" y="978150"/>
            <a:ext cx="3472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Normalized Stock Values </a:t>
            </a:r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B83F5D-A9BC-3025-C0B0-427CCB2DC8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1394690"/>
            <a:ext cx="5952912" cy="382687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374ADA5-3577-1777-024C-C5478644763D}"/>
              </a:ext>
            </a:extLst>
          </p:cNvPr>
          <p:cNvSpPr txBox="1"/>
          <p:nvPr/>
        </p:nvSpPr>
        <p:spPr>
          <a:xfrm>
            <a:off x="6436293" y="4988756"/>
            <a:ext cx="54019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Stocks vs. S&amp;P500 Index:</a:t>
            </a:r>
            <a:endParaRPr lang="en-US" dirty="0"/>
          </a:p>
          <a:p>
            <a:endParaRPr lang="en-US" sz="1400" dirty="0"/>
          </a:p>
          <a:p>
            <a:r>
              <a:rPr lang="en-US" sz="1400" dirty="0"/>
              <a:t>The graph presented above offers a comparative view of stock performance against the S&amp;P500 index. Notably, the chart reveals that 8 stocks have achieved returns exceeding 80% by the conclusion of the 5-year period.</a:t>
            </a:r>
          </a:p>
        </p:txBody>
      </p:sp>
    </p:spTree>
    <p:extLst>
      <p:ext uri="{BB962C8B-B14F-4D97-AF65-F5344CB8AC3E}">
        <p14:creationId xmlns:p14="http://schemas.microsoft.com/office/powerpoint/2010/main" val="4133421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mountains at sunset">
            <a:extLst>
              <a:ext uri="{FF2B5EF4-FFF2-40B4-BE49-F238E27FC236}">
                <a16:creationId xmlns:a16="http://schemas.microsoft.com/office/drawing/2014/main" id="{8DD372BB-220C-48D2-B19A-562BE88C21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/>
          <a:stretch/>
        </p:blipFill>
        <p:spPr/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1AABF86-87EE-C70C-DB30-E0A505C5E4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4001" y="1773618"/>
            <a:ext cx="4179570" cy="2231514"/>
          </a:xfrm>
        </p:spPr>
        <p:txBody>
          <a:bodyPr/>
          <a:lstStyle/>
          <a:p>
            <a:r>
              <a:rPr lang="en-US" dirty="0"/>
              <a:t>Sector Analysis</a:t>
            </a:r>
          </a:p>
        </p:txBody>
      </p:sp>
    </p:spTree>
    <p:extLst>
      <p:ext uri="{BB962C8B-B14F-4D97-AF65-F5344CB8AC3E}">
        <p14:creationId xmlns:p14="http://schemas.microsoft.com/office/powerpoint/2010/main" val="3561473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50009BE-D785-DE95-2190-EADBFADDE986}"/>
              </a:ext>
            </a:extLst>
          </p:cNvPr>
          <p:cNvSpPr txBox="1">
            <a:spLocks/>
          </p:cNvSpPr>
          <p:nvPr/>
        </p:nvSpPr>
        <p:spPr>
          <a:xfrm>
            <a:off x="838200" y="345057"/>
            <a:ext cx="10515600" cy="656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15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Aviation Sector</a:t>
            </a:r>
            <a:endParaRPr kumimoji="0" lang="en-US" sz="2800" b="0" i="0" u="none" strike="noStrike" kern="1200" cap="all" spc="15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enorite"/>
              <a:ea typeface="+mj-ea"/>
              <a:cs typeface="+mj-cs"/>
            </a:endParaRPr>
          </a:p>
        </p:txBody>
      </p:sp>
      <p:pic>
        <p:nvPicPr>
          <p:cNvPr id="6" name="object 5">
            <a:extLst>
              <a:ext uri="{FF2B5EF4-FFF2-40B4-BE49-F238E27FC236}">
                <a16:creationId xmlns:a16="http://schemas.microsoft.com/office/drawing/2014/main" id="{B0C32E3E-3AC9-39B9-1D59-FCD958CA66C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4448" y="1577592"/>
            <a:ext cx="5733455" cy="49353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7C158F-9FD5-0815-1039-85C867A16BD2}"/>
              </a:ext>
            </a:extLst>
          </p:cNvPr>
          <p:cNvSpPr txBox="1"/>
          <p:nvPr/>
        </p:nvSpPr>
        <p:spPr>
          <a:xfrm>
            <a:off x="6935638" y="2393840"/>
            <a:ext cx="456655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Stocks were consistently moving sideways.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Aviation sector faced a major crisis in March 2020 due to the COVID-19 pandemic.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Aviation sector has not recovered since then, despite the market index recovering.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37171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5FF1C-3CBD-419A-9DE4-7A8AA637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9EAA730-37B8-699E-147F-9DB6FA45AC6C}"/>
              </a:ext>
            </a:extLst>
          </p:cNvPr>
          <p:cNvSpPr txBox="1">
            <a:spLocks/>
          </p:cNvSpPr>
          <p:nvPr/>
        </p:nvSpPr>
        <p:spPr>
          <a:xfrm>
            <a:off x="838200" y="345057"/>
            <a:ext cx="10515600" cy="656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15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Tenorite"/>
                <a:ea typeface="+mj-ea"/>
                <a:cs typeface="+mj-cs"/>
              </a:rPr>
              <a:t>Finance Sector</a:t>
            </a:r>
            <a:endParaRPr kumimoji="0" lang="en-US" sz="2800" b="0" i="0" u="none" strike="noStrike" kern="1200" cap="all" spc="15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enorite"/>
              <a:ea typeface="+mj-ea"/>
              <a:cs typeface="+mj-cs"/>
            </a:endParaRPr>
          </a:p>
        </p:txBody>
      </p:sp>
      <p:pic>
        <p:nvPicPr>
          <p:cNvPr id="10" name="object 5">
            <a:extLst>
              <a:ext uri="{FF2B5EF4-FFF2-40B4-BE49-F238E27FC236}">
                <a16:creationId xmlns:a16="http://schemas.microsoft.com/office/drawing/2014/main" id="{5BEB6B4D-D08B-14BD-9033-0C7EFF4CB75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174917"/>
            <a:ext cx="5868837" cy="54105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9A265E-FD66-D5A7-853E-D0E10EC17A8A}"/>
              </a:ext>
            </a:extLst>
          </p:cNvPr>
          <p:cNvSpPr txBox="1"/>
          <p:nvPr/>
        </p:nvSpPr>
        <p:spPr>
          <a:xfrm>
            <a:off x="6935637" y="2393841"/>
            <a:ext cx="504781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Finance sector faced a significant crisis in March 2020 due to the COVID-19 pandemic.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sector has shown partial recovery, although most stocks were impacted.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Notably, Morgan Stanley &amp; Goldman Sachs performed well compared to other stocks.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9288639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axy presentation" id="{D860ABA3-507A-4DC6-8D34-B6D2FE41A3BA}" vid="{BBA8DB39-4D39-4790-8D8A-7FB22E96343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4958658-F0F0-4C75-A3B7-276A0C8E9F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D08CD0-82A3-4566-9B63-BB91B2D8976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979E8A1-055A-4751-97E9-E6B1F9E2121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{F8E54743-FE67-4D69-80FD-D49C0AA60143}tf89338750_win32</Template>
  <TotalTime>65</TotalTime>
  <Words>1066</Words>
  <Application>Microsoft Office PowerPoint</Application>
  <PresentationFormat>Widescreen</PresentationFormat>
  <Paragraphs>162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Segoe WPC</vt:lpstr>
      <vt:lpstr>Tenorite</vt:lpstr>
      <vt:lpstr>Tenorite (Headings)</vt:lpstr>
      <vt:lpstr>Univers</vt:lpstr>
      <vt:lpstr>GradientUnivers</vt:lpstr>
      <vt:lpstr>FINANCE AND risk analytics</vt:lpstr>
      <vt:lpstr>Agenda</vt:lpstr>
      <vt:lpstr>Problem Description</vt:lpstr>
      <vt:lpstr>Inferences and visualization</vt:lpstr>
      <vt:lpstr>Stocks Data Overview:</vt:lpstr>
      <vt:lpstr>VISULIZATION OF STOCKS: </vt:lpstr>
      <vt:lpstr>Sector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FINANCE AND risk analytics</dc:title>
  <dc:creator>PRITHVIRAJ PATIL</dc:creator>
  <cp:lastModifiedBy>PRITHVIRAJ PATIL</cp:lastModifiedBy>
  <cp:revision>4</cp:revision>
  <dcterms:created xsi:type="dcterms:W3CDTF">2023-11-19T15:17:09Z</dcterms:created>
  <dcterms:modified xsi:type="dcterms:W3CDTF">2023-11-21T04:22:13Z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